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315" r:id="rId2"/>
    <p:sldId id="314" r:id="rId3"/>
    <p:sldId id="316" r:id="rId4"/>
    <p:sldId id="317" r:id="rId5"/>
    <p:sldId id="327" r:id="rId6"/>
    <p:sldId id="328" r:id="rId7"/>
    <p:sldId id="329" r:id="rId8"/>
    <p:sldId id="330" r:id="rId9"/>
    <p:sldId id="331" r:id="rId10"/>
    <p:sldId id="332" r:id="rId11"/>
    <p:sldId id="333" r:id="rId12"/>
  </p:sldIdLst>
  <p:sldSz cx="9144000" cy="6858000" type="screen4x3"/>
  <p:notesSz cx="9918700" cy="67818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FFFFEF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55" autoAdjust="0"/>
    <p:restoredTop sz="95307" autoAdjust="0"/>
  </p:normalViewPr>
  <p:slideViewPr>
    <p:cSldViewPr>
      <p:cViewPr>
        <p:scale>
          <a:sx n="66" d="100"/>
          <a:sy n="66" d="100"/>
        </p:scale>
        <p:origin x="-101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9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9750" y="0"/>
            <a:ext cx="42989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pl-P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5563"/>
            <a:ext cx="42989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9750" y="6405563"/>
            <a:ext cx="42989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CA5FA8C-8CC6-46D2-AA74-E52B3F52A5E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9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9750" y="0"/>
            <a:ext cx="42989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51200" y="528638"/>
            <a:ext cx="3414713" cy="256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40088"/>
            <a:ext cx="72739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5563"/>
            <a:ext cx="42989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9750" y="6405563"/>
            <a:ext cx="42989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5C694C-4AF8-492D-8A34-975107204E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grpSp>
        <p:nvGrpSpPr>
          <p:cNvPr id="7987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987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988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E26EC28-56B1-4B07-8055-8335FD534325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66AAC-D458-406E-87EA-F61727071F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72F37-9929-4306-AC6F-ADFB4556AA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94B207CB-F580-47D4-BE89-FDCB0169897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CFB3D-CB36-4E45-9519-2630959A41E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5BA35-0634-4754-89F1-49221D3F6F3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B7E1-3CE0-4002-A69A-A73A016819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E6CCF-C646-47EC-B89F-EB6D77C35A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0ABB-5932-4744-9B03-D3DFBCBA6A2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C0F6-3B5F-4B5E-B3AE-73F259F940D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CE9A3-F92A-4A48-9D02-3BBD12373F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17486-6B7F-4081-9FE1-352978952B3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51327A6F-29A6-43A3-8A26-311284C0BE2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533400" indent="-5334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Clr>
          <a:schemeClr val="tx1"/>
        </a:buClr>
        <a:defRPr sz="2400">
          <a:solidFill>
            <a:schemeClr val="tx1"/>
          </a:solidFill>
          <a:latin typeface="+mn-lt"/>
        </a:defRPr>
      </a:lvl2pPr>
      <a:lvl3pPr marL="1295400" indent="-3810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3pPr>
      <a:lvl4pPr marL="17145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4pPr>
      <a:lvl5pPr marL="21717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>
          <a:solidFill>
            <a:schemeClr val="tx1"/>
          </a:solidFill>
          <a:latin typeface="+mn-lt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Albertus Medium" pitchFamily="34" charset="0"/>
              </a:rPr>
              <a:t>ОТВЕТСТВЕННОСТЬ ЗА СБОР СРЕДСТВ</a:t>
            </a:r>
          </a:p>
        </p:txBody>
      </p:sp>
      <p:pic>
        <p:nvPicPr>
          <p:cNvPr id="158725" name="Picture 5" descr="C:\Program Files\Common Files\Microsoft Shared\Clipart\cagcat50\BD0501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362200"/>
            <a:ext cx="2255838" cy="2484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609600"/>
          </a:xfrm>
        </p:spPr>
        <p:txBody>
          <a:bodyPr/>
          <a:lstStyle/>
          <a:p>
            <a:r>
              <a:rPr lang="ru-RU"/>
              <a:t>ПРОСЬБА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3733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Организуйте свою кампанию вокруг ключевых клиентов</a:t>
            </a:r>
            <a:endParaRPr lang="ru-RU" sz="20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Успешная просьба – это когда правильный человек правильно просит правильную сумму в правильное время. </a:t>
            </a:r>
            <a:endParaRPr lang="ru-RU" sz="2000">
              <a:solidFill>
                <a:srgbClr val="3399FF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Тщательно выбирайте клиентов, чтобы просителям было с ними наиболее удобно.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Вам всегда следует посылать двух членов совета директоров или члена совета директоров и сотрудника, даже если клиент всего один.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Не существует замены ходатайству на равных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Команды просителей должны заблаговременно отрепетировать свое обращение. Будьте готовы! </a:t>
            </a:r>
            <a:endParaRPr lang="ru-RU" sz="2000">
              <a:solidFill>
                <a:srgbClr val="3399FF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Умейте объяснить, как пожертвование повлияет на организацию.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Будьте хорошим слушателем.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Будьте готовы урегулировать возражения</a:t>
            </a:r>
            <a:endParaRPr lang="ru-RU" sz="20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Всегда принимайте возражения и не пытайтесь их оспаривать </a:t>
            </a:r>
            <a:endParaRPr lang="ru-RU" sz="2000">
              <a:solidFill>
                <a:srgbClr val="3399FF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Используйте факты, а также экспертные свидетельства или информацию</a:t>
            </a:r>
            <a:endParaRPr lang="ru-RU" sz="20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После того, как вы подготовили клиента, важно перейти к самой просьбе.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Ходатайство –всего один шаг в процессе развития.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Все члены совета директоров должны участвовать в процессе развития, даже если не все напрямую просят денег.</a:t>
            </a:r>
            <a:r>
              <a:rPr lang="ru-RU" sz="2000">
                <a:solidFill>
                  <a:srgbClr val="3399FF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01000" cy="685800"/>
          </a:xfrm>
        </p:spPr>
        <p:txBody>
          <a:bodyPr/>
          <a:lstStyle/>
          <a:p>
            <a:r>
              <a:rPr lang="ru-RU"/>
              <a:t>УПРАВЛЕНИЕ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5181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Термин «управление» описывает процесс поддержки продолжающихся взаимоотношений с донорами. Многие советы директоров не осознают, что доноры – это важный ресурс, который нужно тщательно поддерживать.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cs typeface="Times New Roman" pitchFamily="18" charset="0"/>
              </a:rPr>
              <a:t>Новое взаимоотношение развивается, когда начало положено.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Донорам нравится знать, что их пожертвование оказало влияние.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cs typeface="Times New Roman" pitchFamily="18" charset="0"/>
              </a:rPr>
              <a:t>Донорам нравится общаться с организацией в перерывах между просьбами.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Управление очень похоже на развитие.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cs typeface="Times New Roman" pitchFamily="18" charset="0"/>
              </a:rPr>
              <a:t>Управление – ключевой шаг в процессе развития ресурсов, который гарантирует будущие подарки.</a:t>
            </a:r>
          </a:p>
          <a:p>
            <a:pPr algn="just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Понимание мотивации донора может направить ваши руководящие действия на то, чтобы они соответствовали требованиям и предпочтениям донора.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3399FF"/>
                </a:solidFill>
                <a:cs typeface="Times New Roman" pitchFamily="18" charset="0"/>
              </a:rPr>
              <a:t>Члены совета директоров играют ключевые роли в управлении и во всех ступенях процесса развития ресурса.</a:t>
            </a: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Правила объединения раздельной ответственности за сбор средств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b="1" i="1">
                <a:cs typeface="Times New Roman" pitchFamily="18" charset="0"/>
              </a:rPr>
              <a:t>Первое правило.</a:t>
            </a:r>
            <a:endParaRPr lang="ru-RU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Совет директоров несет основную ответственность за организацию, включая ее финансовые ресурсы. Совет директоров никому не передает ответственность за сбор финансовой поддержки – ни комитету, ни персоналу, ни стороннему консультанту.</a:t>
            </a:r>
          </a:p>
          <a:p>
            <a:pPr algn="just"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 </a:t>
            </a:r>
            <a:r>
              <a:rPr lang="ru-RU" sz="2400" b="1" i="1">
                <a:cs typeface="Times New Roman" pitchFamily="18" charset="0"/>
              </a:rPr>
              <a:t>Правило второе.</a:t>
            </a:r>
            <a:endParaRPr lang="ru-RU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Совет директоров беспомощен без мощной поддержки персонала.</a:t>
            </a:r>
          </a:p>
          <a:p>
            <a:pPr algn="just"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 </a:t>
            </a:r>
            <a:r>
              <a:rPr lang="ru-RU" sz="2400" b="1" i="1">
                <a:cs typeface="Times New Roman" pitchFamily="18" charset="0"/>
              </a:rPr>
              <a:t>Таким образом…</a:t>
            </a:r>
            <a:endParaRPr lang="ru-RU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Сбор средств это ПАРТНЕРСТВО совета директоров и персонала. Один без другого ничего не могут сделать.</a:t>
            </a: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01000" cy="838200"/>
          </a:xfrm>
        </p:spPr>
        <p:txBody>
          <a:bodyPr/>
          <a:lstStyle/>
          <a:p>
            <a:r>
              <a:rPr lang="ru-RU">
                <a:cs typeface="Times New Roman" pitchFamily="18" charset="0"/>
              </a:rPr>
              <a:t>Кто чем занимается?</a:t>
            </a:r>
            <a:r>
              <a:rPr lang="ru-RU"/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648200" cy="51816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381000" indent="-381000" algn="ctr">
              <a:lnSpc>
                <a:spcPct val="90000"/>
              </a:lnSpc>
            </a:pPr>
            <a:r>
              <a:rPr lang="ru-RU" sz="2000" b="1" dirty="0">
                <a:cs typeface="Times New Roman" pitchFamily="18" charset="0"/>
              </a:rPr>
              <a:t>ПЕРСОНАЛ</a:t>
            </a:r>
            <a:endParaRPr lang="ru-RU" sz="2000" dirty="0">
              <a:cs typeface="Times New Roman" pitchFamily="18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Берет на себя инициативу</a:t>
            </a:r>
            <a:r>
              <a:rPr lang="ru-RU" sz="2000" dirty="0">
                <a:cs typeface="Times New Roman" pitchFamily="18" charset="0"/>
              </a:rPr>
              <a:t> – вырабатывает идеи.</a:t>
            </a:r>
          </a:p>
          <a:p>
            <a:pPr marL="381000" indent="-381000" algn="just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Хранит</a:t>
            </a:r>
            <a:r>
              <a:rPr lang="ru-RU" sz="2000" dirty="0">
                <a:cs typeface="Times New Roman" pitchFamily="18" charset="0"/>
              </a:rPr>
              <a:t> файлы, записи, почтовые списки и уведомления.</a:t>
            </a:r>
          </a:p>
          <a:p>
            <a:pPr marL="381000" indent="-381000" algn="just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000" dirty="0">
                <a:latin typeface="Times New Roman" pitchFamily="18" charset="0"/>
              </a:rPr>
              <a:t>	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Занимается поиском</a:t>
            </a:r>
            <a:r>
              <a:rPr lang="ru-RU" sz="2000" dirty="0">
                <a:cs typeface="Times New Roman" pitchFamily="18" charset="0"/>
              </a:rPr>
              <a:t>.</a:t>
            </a:r>
          </a:p>
          <a:p>
            <a:pPr marL="381000" indent="-381000" algn="just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Готовит</a:t>
            </a:r>
            <a:r>
              <a:rPr lang="ru-RU" sz="2000" dirty="0">
                <a:cs typeface="Times New Roman" pitchFamily="18" charset="0"/>
              </a:rPr>
              <a:t> корреспонденцию и пишет предложения.</a:t>
            </a:r>
          </a:p>
          <a:p>
            <a:pPr marL="381000" indent="-381000" algn="just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Поддерживает</a:t>
            </a:r>
            <a:r>
              <a:rPr lang="ru-RU" sz="2000" dirty="0">
                <a:cs typeface="Times New Roman" pitchFamily="18" charset="0"/>
              </a:rPr>
              <a:t> совет директоров </a:t>
            </a:r>
            <a:r>
              <a:rPr lang="ru-RU" sz="2000" b="1" dirty="0">
                <a:cs typeface="Times New Roman" pitchFamily="18" charset="0"/>
              </a:rPr>
              <a:t>мотивирует, рекомендует, поощряет, сдерживает, стимулирует и благодарит</a:t>
            </a:r>
            <a:r>
              <a:rPr lang="ru-RU" sz="2000" dirty="0">
                <a:cs typeface="Times New Roman" pitchFamily="18" charset="0"/>
              </a:rPr>
              <a:t> членов совета директоров индивидуально и коллективно.</a:t>
            </a:r>
          </a:p>
          <a:p>
            <a:pPr marL="381000" indent="-381000" algn="just">
              <a:lnSpc>
                <a:spcPct val="90000"/>
              </a:lnSpc>
            </a:pPr>
            <a:endParaRPr lang="ru-RU" sz="2400" dirty="0">
              <a:cs typeface="Times New Roman" pitchFamily="18" charset="0"/>
            </a:endParaRP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371600"/>
            <a:ext cx="3619500" cy="51816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381000" indent="-381000" algn="ctr"/>
            <a:r>
              <a:rPr lang="ru-RU" sz="2000" b="1" dirty="0">
                <a:cs typeface="Times New Roman" pitchFamily="18" charset="0"/>
              </a:rPr>
              <a:t>СОВЕТ ДИРЕКТОРОВ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Определяет</a:t>
            </a:r>
            <a:r>
              <a:rPr lang="ru-RU" sz="2000" dirty="0">
                <a:cs typeface="Times New Roman" pitchFamily="18" charset="0"/>
              </a:rPr>
              <a:t> задачу и планирует будущее организации.</a:t>
            </a:r>
            <a:endParaRPr lang="ru-RU" sz="2000" dirty="0"/>
          </a:p>
          <a:p>
            <a:pPr marL="381000" indent="-3810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Направляет</a:t>
            </a:r>
            <a:r>
              <a:rPr lang="ru-RU" sz="2000" dirty="0">
                <a:cs typeface="Times New Roman" pitchFamily="18" charset="0"/>
              </a:rPr>
              <a:t> организацию – нанимает исполнительного руководителя, одобряет бюджет.</a:t>
            </a:r>
          </a:p>
          <a:p>
            <a:pPr marL="381000" indent="-381000" algn="just"/>
            <a:r>
              <a:rPr lang="ru-RU" sz="2000" dirty="0"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>
                <a:solidFill>
                  <a:srgbClr val="3399FF"/>
                </a:solidFill>
                <a:cs typeface="Times New Roman" pitchFamily="18" charset="0"/>
              </a:rPr>
              <a:t>Контролирует</a:t>
            </a:r>
            <a:r>
              <a:rPr lang="ru-RU" sz="2000" dirty="0">
                <a:cs typeface="Times New Roman" pitchFamily="18" charset="0"/>
              </a:rPr>
              <a:t> программу развития ресурсов.</a:t>
            </a:r>
          </a:p>
          <a:p>
            <a:pPr marL="381000" indent="-381000" algn="just"/>
            <a:r>
              <a:rPr lang="ru-RU" sz="2400" dirty="0"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3399FF"/>
                </a:solidFill>
                <a:cs typeface="Times New Roman" pitchFamily="18" charset="0"/>
              </a:rPr>
              <a:t>Принимает участие.</a:t>
            </a:r>
            <a:endParaRPr lang="ru-RU" sz="2400" dirty="0">
              <a:solidFill>
                <a:srgbClr val="3399FF"/>
              </a:solidFill>
            </a:endParaRPr>
          </a:p>
          <a:p>
            <a:pPr marL="381000" indent="-381000" algn="just"/>
            <a:endParaRPr lang="ru-RU" sz="2400" dirty="0"/>
          </a:p>
          <a:p>
            <a:pPr marL="381000" indent="-38100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r>
              <a:rPr lang="ru-RU">
                <a:cs typeface="Times New Roman" pitchFamily="18" charset="0"/>
              </a:rPr>
              <a:t> Участие членов Совета директоров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1447800"/>
            <a:ext cx="80772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Жертвовать – 100% участие Совета директоров.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  <a:t>Понимать, поддерживать и контролировать планирование.</a:t>
            </a:r>
            <a:r>
              <a:rPr lang="ru-RU" sz="200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ru-RU" sz="200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Содействовать работе с почтовым списком.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  <a:t>Помогать, определять и оценивать возможных клиентов(частных лиц, Фонды, корпорации и другие некоммерческие организации.</a:t>
            </a:r>
            <a:b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Участвовать в развитии отношений с основными клиентами.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  <a:t>Представлять доводы потенциальным клиентам.</a:t>
            </a:r>
            <a:b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Писать поддерживающие письма.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  <a:t>Писать благодарственные письма.</a:t>
            </a:r>
            <a:b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Писать личные замечания к ежегодным </a:t>
            </a: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                    </a:t>
            </a: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обращениям и делать личные телефонные звонки.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  <a:t>Сопровождать других для ходатайства.</a:t>
            </a:r>
            <a:br>
              <a:rPr lang="ru-RU" sz="2000">
                <a:solidFill>
                  <a:srgbClr val="3399FF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 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И , наконец,</a:t>
            </a:r>
            <a:b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000" b="1">
                <a:solidFill>
                  <a:schemeClr val="tx2"/>
                </a:solidFill>
                <a:latin typeface="Arial" pitchFamily="34" charset="0"/>
              </a:rPr>
              <a:t>                            </a:t>
            </a:r>
            <a:r>
              <a:rPr lang="ru-RU" sz="2000" b="1">
                <a:solidFill>
                  <a:schemeClr val="tx2"/>
                </a:solidFill>
              </a:rPr>
              <a:t>п</a:t>
            </a:r>
            <a:r>
              <a:rPr lang="ru-RU" sz="2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росить о пожертвовании.</a:t>
            </a:r>
            <a:r>
              <a:rPr lang="ru-RU" sz="3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ru-RU" sz="3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endParaRPr lang="ru-RU" sz="3600" b="1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62823" name="Picture 7" descr="C:\Program Files\Common Files\Microsoft Shared\Clipart\cagcat50\BD052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078288"/>
            <a:ext cx="2971800" cy="2779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СОВЕТЫ ДИРЕКТОРОВ </a:t>
            </a:r>
            <a:br>
              <a:rPr lang="ru-RU"/>
            </a:br>
            <a:r>
              <a:rPr lang="ru-RU"/>
              <a:t>и СБОР СРЕДСТВ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957638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74084" name="Picture 4" descr="C:\Program Files\Common Files\Microsoft Shared\Clipart\cagcat50\BD0698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775" y="2990850"/>
            <a:ext cx="4797425" cy="230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Важные составляющие эффективного управления Советом директоров</a:t>
            </a:r>
          </a:p>
        </p:txBody>
      </p:sp>
      <p:graphicFrame>
        <p:nvGraphicFramePr>
          <p:cNvPr id="175107" name="Group 3"/>
          <p:cNvGraphicFramePr>
            <a:graphicFrameLocks noGrp="1"/>
          </p:cNvGraphicFramePr>
          <p:nvPr/>
        </p:nvGraphicFramePr>
        <p:xfrm>
          <a:off x="228600" y="2057400"/>
          <a:ext cx="8610600" cy="2066544"/>
        </p:xfrm>
        <a:graphic>
          <a:graphicData uri="http://schemas.openxmlformats.org/drawingml/2006/table">
            <a:tbl>
              <a:tblPr/>
              <a:tblGrid>
                <a:gridCol w="2870200"/>
                <a:gridCol w="2870200"/>
                <a:gridCol w="2870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ВАЖНОСТЬ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участия совета директоров в сборе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Построение взаимоотношений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ДОВОД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Почему людям следует поддержать вас?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117" name="Group 13"/>
          <p:cNvGraphicFramePr>
            <a:graphicFrameLocks noGrp="1"/>
          </p:cNvGraphicFramePr>
          <p:nvPr/>
        </p:nvGraphicFramePr>
        <p:xfrm>
          <a:off x="228600" y="4114800"/>
          <a:ext cx="8610600" cy="2359152"/>
        </p:xfrm>
        <a:graphic>
          <a:graphicData uri="http://schemas.openxmlformats.org/drawingml/2006/table">
            <a:tbl>
              <a:tblPr/>
              <a:tblGrid>
                <a:gridCol w="4343400"/>
                <a:gridCol w="42672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ПРОСЬБА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успешна,       когда правильный человек правильно просит правильную сумму                в правильное время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УПРАВЛЕНИЕ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Процесс поддержки продолжающихся взаимоотношений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ru-RU" sz="2800">
                <a:cs typeface="Times New Roman" pitchFamily="18" charset="0"/>
              </a:rPr>
              <a:t>Важность участия совета директоров </a:t>
            </a:r>
            <a:r>
              <a:rPr lang="ru-RU" sz="2800"/>
              <a:t/>
            </a:r>
            <a:br>
              <a:rPr lang="ru-RU" sz="2800"/>
            </a:br>
            <a:r>
              <a:rPr lang="ru-RU" sz="2800">
                <a:cs typeface="Times New Roman" pitchFamily="18" charset="0"/>
              </a:rPr>
              <a:t>в сборе средств</a:t>
            </a:r>
            <a:r>
              <a:rPr lang="ru-RU"/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400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33400" y="1600200"/>
            <a:ext cx="8305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ru-RU"/>
              <a:t> </a:t>
            </a:r>
            <a:r>
              <a:rPr lang="pl-PL">
                <a:cs typeface="Times New Roman" pitchFamily="18" charset="0"/>
              </a:rPr>
              <a:t>Развитие и сбор средств – это не синонимы: </a:t>
            </a:r>
            <a:endParaRPr lang="ru-RU"/>
          </a:p>
          <a:p>
            <a:pPr eaLnBrk="0" hangingPunct="0"/>
            <a:r>
              <a:rPr lang="pl-PL" b="1">
                <a:cs typeface="Times New Roman" pitchFamily="18" charset="0"/>
              </a:rPr>
              <a:t>развитие – это процесс, а сбор средств – это результат.</a:t>
            </a:r>
          </a:p>
          <a:p>
            <a:pPr lvl="1" eaLnBrk="0" hangingPunct="0">
              <a:buFontTx/>
              <a:buChar char="•"/>
            </a:pPr>
            <a:r>
              <a:rPr lang="ru-RU"/>
              <a:t> </a:t>
            </a:r>
            <a:r>
              <a:rPr lang="pl-PL">
                <a:cs typeface="Times New Roman" pitchFamily="18" charset="0"/>
              </a:rPr>
              <a:t>Члены совета директоров важны для процесса развития ресурсов, так как он относится к частным лицам; они являются связующим звеном с общественностью.</a:t>
            </a:r>
          </a:p>
          <a:p>
            <a:pPr eaLnBrk="0" hangingPunct="0">
              <a:buFontTx/>
              <a:buChar char="•"/>
            </a:pPr>
            <a:r>
              <a:rPr lang="ru-RU" b="1"/>
              <a:t> </a:t>
            </a:r>
            <a:r>
              <a:rPr lang="pl-PL" b="1">
                <a:cs typeface="Times New Roman" pitchFamily="18" charset="0"/>
              </a:rPr>
              <a:t>Весь совет директоров, а не только комитет развития,</a:t>
            </a:r>
            <a:r>
              <a:rPr lang="pl-PL">
                <a:cs typeface="Times New Roman" pitchFamily="18" charset="0"/>
              </a:rPr>
              <a:t> </a:t>
            </a:r>
            <a:endParaRPr lang="ru-RU"/>
          </a:p>
          <a:p>
            <a:pPr eaLnBrk="0" hangingPunct="0"/>
            <a:r>
              <a:rPr lang="pl-PL">
                <a:cs typeface="Times New Roman" pitchFamily="18" charset="0"/>
              </a:rPr>
              <a:t>должен вовлекаться в процесс сбора средств.</a:t>
            </a:r>
          </a:p>
          <a:p>
            <a:pPr lvl="1" eaLnBrk="0" hangingPunct="0">
              <a:buFontTx/>
              <a:buChar char="•"/>
            </a:pPr>
            <a:r>
              <a:rPr lang="ru-RU"/>
              <a:t> </a:t>
            </a:r>
            <a:r>
              <a:rPr lang="pl-PL">
                <a:cs typeface="Times New Roman" pitchFamily="18" charset="0"/>
              </a:rPr>
              <a:t>На протяжении всего процесса </a:t>
            </a:r>
            <a:r>
              <a:rPr lang="pl-PL" b="1">
                <a:cs typeface="Times New Roman" pitchFamily="18" charset="0"/>
              </a:rPr>
              <a:t>совет директоров и персонал должны работать как партнеры.</a:t>
            </a:r>
          </a:p>
          <a:p>
            <a:pPr eaLnBrk="0" hangingPunct="0">
              <a:buFontTx/>
              <a:buChar char="•"/>
            </a:pPr>
            <a:r>
              <a:rPr lang="ru-RU"/>
              <a:t> </a:t>
            </a:r>
            <a:r>
              <a:rPr lang="ru-RU">
                <a:cs typeface="Times New Roman" pitchFamily="18" charset="0"/>
              </a:rPr>
              <a:t>Со стороны совета директоров должна быть 100 % финансовая поддержка организации. </a:t>
            </a:r>
            <a:r>
              <a:rPr lang="ru-RU" b="1">
                <a:cs typeface="Times New Roman" pitchFamily="18" charset="0"/>
              </a:rPr>
              <a:t>Они не могут просить, если не дают сами.</a:t>
            </a:r>
            <a:r>
              <a:rPr lang="pl-PL" b="1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838200"/>
          </a:xfrm>
        </p:spPr>
        <p:txBody>
          <a:bodyPr/>
          <a:lstStyle/>
          <a:p>
            <a:r>
              <a:rPr lang="ru-RU"/>
              <a:t>РАЗВИТИЕ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3924300" cy="3733800"/>
          </a:xfrm>
        </p:spPr>
        <p:txBody>
          <a:bodyPr/>
          <a:lstStyle/>
          <a:p>
            <a:pPr marL="0" indent="0"/>
            <a:r>
              <a:rPr lang="ru-RU" sz="2400" b="1">
                <a:cs typeface="Times New Roman" pitchFamily="18" charset="0"/>
              </a:rPr>
              <a:t>Развитие – это построение взаимоотношений. </a:t>
            </a:r>
            <a:endParaRPr lang="ru-RU" sz="2400" b="1"/>
          </a:p>
          <a:p>
            <a:pPr marL="0" indent="0"/>
            <a:r>
              <a:rPr lang="ru-RU" sz="2400" b="1">
                <a:cs typeface="Times New Roman" pitchFamily="18" charset="0"/>
              </a:rPr>
              <a:t>Оно должно быть планируемым и последовательным </a:t>
            </a:r>
            <a:r>
              <a:rPr lang="ru-RU" sz="2400" b="1"/>
              <a:t>       </a:t>
            </a:r>
            <a:r>
              <a:rPr lang="ru-RU" sz="2400" b="1">
                <a:cs typeface="Times New Roman" pitchFamily="18" charset="0"/>
              </a:rPr>
              <a:t>и вести к ходатайству</a:t>
            </a:r>
            <a:r>
              <a:rPr lang="ru-RU" sz="2400">
                <a:cs typeface="Times New Roman" pitchFamily="18" charset="0"/>
              </a:rPr>
              <a:t>.</a:t>
            </a:r>
            <a:r>
              <a:rPr lang="ru-RU" sz="2400"/>
              <a:t> 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667000"/>
            <a:ext cx="3924300" cy="3733800"/>
          </a:xfrm>
        </p:spPr>
        <p:txBody>
          <a:bodyPr/>
          <a:lstStyle/>
          <a:p>
            <a:pPr marL="0" indent="0"/>
            <a:r>
              <a:rPr lang="ru-RU" sz="2400" b="1">
                <a:cs typeface="Times New Roman" pitchFamily="18" charset="0"/>
              </a:rPr>
              <a:t>Без развития </a:t>
            </a:r>
            <a:endParaRPr lang="ru-RU" sz="2400" b="1"/>
          </a:p>
          <a:p>
            <a:pPr marL="0" indent="0"/>
            <a:r>
              <a:rPr lang="ru-RU" sz="2400" b="1">
                <a:cs typeface="Times New Roman" pitchFamily="18" charset="0"/>
              </a:rPr>
              <a:t>ходатайство будет сложнее, и результаты будут</a:t>
            </a:r>
            <a:endParaRPr lang="ru-RU" sz="2400" b="1"/>
          </a:p>
          <a:p>
            <a:pPr marL="0" indent="0"/>
            <a:r>
              <a:rPr lang="ru-RU" sz="2400" b="1">
                <a:cs typeface="Times New Roman" pitchFamily="18" charset="0"/>
              </a:rPr>
              <a:t> менее ощутимыми, чем при установлении взаимоотношений.</a:t>
            </a:r>
            <a:r>
              <a:rPr lang="ru-RU" sz="2400"/>
              <a:t> </a:t>
            </a:r>
          </a:p>
        </p:txBody>
      </p:sp>
      <p:pic>
        <p:nvPicPr>
          <p:cNvPr id="177157" name="Picture 5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89313"/>
            <a:ext cx="4133850" cy="3468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685800"/>
          </a:xfrm>
        </p:spPr>
        <p:txBody>
          <a:bodyPr/>
          <a:lstStyle/>
          <a:p>
            <a:r>
              <a:rPr lang="ru-RU"/>
              <a:t>ДОВОД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4800600"/>
          </a:xfrm>
        </p:spPr>
        <p:txBody>
          <a:bodyPr/>
          <a:lstStyle/>
          <a:p>
            <a:pPr algn="just"/>
            <a:r>
              <a:rPr lang="ru-RU" sz="2000">
                <a:cs typeface="Times New Roman" pitchFamily="18" charset="0"/>
              </a:rPr>
              <a:t>Вы должны иметь довод для поддержки и быть в состоянии привести его другим, чтобы ваше ходатайство было успешным. </a:t>
            </a:r>
            <a:r>
              <a:rPr lang="ru-RU" sz="2000" i="1">
                <a:cs typeface="Times New Roman" pitchFamily="18" charset="0"/>
              </a:rPr>
              <a:t>Ваш довод – это краткое объяснение причины вашего существования, нужды сообщества, которым вы идете навстречу, и то, почему людям следует поддержать вас.</a:t>
            </a:r>
          </a:p>
          <a:p>
            <a:pPr algn="just"/>
            <a:r>
              <a:rPr lang="ru-RU" sz="2000">
                <a:cs typeface="Times New Roman" pitchFamily="18" charset="0"/>
              </a:rPr>
              <a:t>Сосредоточьтесь на организационных успехах, а не требованиях. </a:t>
            </a:r>
            <a:r>
              <a:rPr lang="ru-RU" sz="2000" i="1">
                <a:cs typeface="Times New Roman" pitchFamily="18" charset="0"/>
              </a:rPr>
              <a:t>Люди делают инвестиции в организации, имеющие положительное воздействие на общество.</a:t>
            </a:r>
          </a:p>
          <a:p>
            <a:pPr algn="just"/>
            <a:r>
              <a:rPr lang="ru-RU" sz="2000">
                <a:cs typeface="Times New Roman" pitchFamily="18" charset="0"/>
              </a:rPr>
              <a:t>Разные лица захотят выслушать разные части ваших доводов. </a:t>
            </a:r>
            <a:r>
              <a:rPr lang="ru-RU" sz="2000" i="1">
                <a:cs typeface="Times New Roman" pitchFamily="18" charset="0"/>
              </a:rPr>
              <a:t>Будьте уверены, что ваше сообщение отвечает интересам этих людей.</a:t>
            </a:r>
          </a:p>
          <a:p>
            <a:r>
              <a:rPr lang="ru-RU" sz="2000">
                <a:cs typeface="Times New Roman" pitchFamily="18" charset="0"/>
              </a:rPr>
              <a:t>Знайте вашего клиента, </a:t>
            </a:r>
            <a:r>
              <a:rPr lang="ru-RU" sz="2000" i="1">
                <a:cs typeface="Times New Roman" pitchFamily="18" charset="0"/>
              </a:rPr>
              <a:t>знайте </a:t>
            </a:r>
            <a:r>
              <a:rPr lang="ru-RU" sz="2000" i="1">
                <a:latin typeface="Times New Roman" pitchFamily="18" charset="0"/>
              </a:rPr>
              <a:t>д</a:t>
            </a:r>
            <a:r>
              <a:rPr lang="ru-RU" sz="2000" i="1">
                <a:cs typeface="Times New Roman" pitchFamily="18" charset="0"/>
              </a:rPr>
              <a:t>вижение и организацию и сообщайте причины, по которым инвестиции клиентов в вашу организацию принесет ему удовлетворение.</a:t>
            </a:r>
            <a:r>
              <a:rPr lang="ru-RU" sz="2000"/>
              <a:t> </a:t>
            </a:r>
          </a:p>
        </p:txBody>
      </p:sp>
      <p:pic>
        <p:nvPicPr>
          <p:cNvPr id="178180" name="Picture 4" descr="C:\Program Files\Common Files\Microsoft Shared\Clipart\cagcat50\SO0246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00600"/>
            <a:ext cx="1624013" cy="182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psułki">
  <a:themeElements>
    <a:clrScheme name="Kapsułki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0C0C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DCDC"/>
      </a:accent5>
      <a:accent6>
        <a:srgbClr val="737373"/>
      </a:accent6>
      <a:hlink>
        <a:srgbClr val="5F5F5F"/>
      </a:hlink>
      <a:folHlink>
        <a:srgbClr val="969696"/>
      </a:folHlink>
    </a:clrScheme>
    <a:fontScheme name="Kapsuł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ułki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ki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Designs\Kapsułki.pot</Template>
  <TotalTime>2182</TotalTime>
  <Words>641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Wingdings</vt:lpstr>
      <vt:lpstr>Albertus Medium</vt:lpstr>
      <vt:lpstr>Times New Roman CYR</vt:lpstr>
      <vt:lpstr>Symbol</vt:lpstr>
      <vt:lpstr>Kapsułki</vt:lpstr>
      <vt:lpstr>ОТВЕТСТВЕННОСТЬ ЗА СБОР СРЕДСТВ</vt:lpstr>
      <vt:lpstr>Правила объединения раздельной ответственности за сбор средств</vt:lpstr>
      <vt:lpstr>Кто чем занимается? </vt:lpstr>
      <vt:lpstr>   Участие членов Совета директоров</vt:lpstr>
      <vt:lpstr>СОВЕТЫ ДИРЕКТОРОВ  и СБОР СРЕДСТВ</vt:lpstr>
      <vt:lpstr>Важные составляющие эффективного управления Советом директоров</vt:lpstr>
      <vt:lpstr>Важность участия совета директоров  в сборе средств </vt:lpstr>
      <vt:lpstr>РАЗВИТИЕ</vt:lpstr>
      <vt:lpstr>ДОВОД</vt:lpstr>
      <vt:lpstr>ПРОСЬБА</vt:lpstr>
      <vt:lpstr>УПРАВЛЕНИЕ</vt:lpstr>
    </vt:vector>
  </TitlesOfParts>
  <Company>CAL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 IN 5 YEARS</dc:title>
  <dc:creator>Marta</dc:creator>
  <cp:lastModifiedBy>IT</cp:lastModifiedBy>
  <cp:revision>163</cp:revision>
  <cp:lastPrinted>2001-05-22T15:22:20Z</cp:lastPrinted>
  <dcterms:created xsi:type="dcterms:W3CDTF">2001-05-21T13:20:17Z</dcterms:created>
  <dcterms:modified xsi:type="dcterms:W3CDTF">2016-01-19T10:33:57Z</dcterms:modified>
</cp:coreProperties>
</file>